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3.svg" ContentType="image/svg+xml"/>
  <Override PartName="/ppt/media/image4.svg" ContentType="image/svg+xml"/>
  <Override PartName="/ppt/media/image6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ileron Bold" panose="00000800000000000000"/>
      <p:bold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6.svg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04079">
            <a:off x="15521487" y="2393915"/>
            <a:ext cx="2619595" cy="26195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3322124" y="4245915"/>
            <a:ext cx="4044100" cy="40441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D1C4"/>
            </a:solidFill>
          </p:spPr>
        </p:sp>
      </p:grpSp>
      <p:sp>
        <p:nvSpPr>
          <p:cNvPr id="6" name="Freeform 6"/>
          <p:cNvSpPr/>
          <p:nvPr/>
        </p:nvSpPr>
        <p:spPr>
          <a:xfrm rot="7758404">
            <a:off x="14152298" y="7230953"/>
            <a:ext cx="5192694" cy="2596347"/>
          </a:xfrm>
          <a:custGeom>
            <a:avLst/>
            <a:gdLst/>
            <a:ahLst/>
            <a:cxnLst/>
            <a:rect l="l" t="t" r="r" b="b"/>
            <a:pathLst>
              <a:path w="5192694" h="2596347">
                <a:moveTo>
                  <a:pt x="0" y="0"/>
                </a:moveTo>
                <a:lnTo>
                  <a:pt x="5192694" y="0"/>
                </a:lnTo>
                <a:lnTo>
                  <a:pt x="5192694" y="2596346"/>
                </a:lnTo>
                <a:lnTo>
                  <a:pt x="0" y="25963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786815">
            <a:off x="12242429" y="1939712"/>
            <a:ext cx="1562253" cy="6256729"/>
            <a:chOff x="0" y="0"/>
            <a:chExt cx="583940" cy="23386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940" cy="2338645"/>
            </a:xfrm>
            <a:custGeom>
              <a:avLst/>
              <a:gdLst/>
              <a:ahLst/>
              <a:cxnLst/>
              <a:rect l="l" t="t" r="r" b="b"/>
              <a:pathLst>
                <a:path w="583940" h="2338645">
                  <a:moveTo>
                    <a:pt x="0" y="0"/>
                  </a:moveTo>
                  <a:lnTo>
                    <a:pt x="583940" y="0"/>
                  </a:lnTo>
                  <a:lnTo>
                    <a:pt x="583940" y="2338645"/>
                  </a:lnTo>
                  <a:lnTo>
                    <a:pt x="0" y="2338645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6084761">
            <a:off x="16279943" y="107940"/>
            <a:ext cx="2378136" cy="2059466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791807" y="8400679"/>
            <a:ext cx="3307643" cy="2309336"/>
          </a:xfrm>
          <a:custGeom>
            <a:avLst/>
            <a:gdLst/>
            <a:ahLst/>
            <a:cxnLst/>
            <a:rect l="l" t="t" r="r" b="b"/>
            <a:pathLst>
              <a:path w="3307643" h="2309336">
                <a:moveTo>
                  <a:pt x="0" y="0"/>
                </a:moveTo>
                <a:lnTo>
                  <a:pt x="3307643" y="0"/>
                </a:lnTo>
                <a:lnTo>
                  <a:pt x="3307643" y="2309336"/>
                </a:lnTo>
                <a:lnTo>
                  <a:pt x="0" y="2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69464" y="-104210"/>
            <a:ext cx="2121483" cy="1932478"/>
          </a:xfrm>
          <a:custGeom>
            <a:avLst/>
            <a:gdLst/>
            <a:ahLst/>
            <a:cxnLst/>
            <a:rect l="l" t="t" r="r" b="b"/>
            <a:pathLst>
              <a:path w="2121483" h="1932478">
                <a:moveTo>
                  <a:pt x="0" y="0"/>
                </a:moveTo>
                <a:lnTo>
                  <a:pt x="2121483" y="0"/>
                </a:lnTo>
                <a:lnTo>
                  <a:pt x="2121483" y="1932478"/>
                </a:lnTo>
                <a:lnTo>
                  <a:pt x="0" y="1932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953812" y="1028700"/>
            <a:ext cx="10772654" cy="4024483"/>
            <a:chOff x="0" y="0"/>
            <a:chExt cx="14363539" cy="536597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0"/>
              <a:ext cx="14363539" cy="390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560"/>
                </a:lnSpc>
              </a:pPr>
              <a:r>
                <a:rPr lang="en-US" sz="9600" b="1">
                  <a:solidFill>
                    <a:srgbClr val="130F0F"/>
                  </a:solidFill>
                  <a:latin typeface="Agrandir Wide Bold" panose="00000805000000000000"/>
                  <a:ea typeface="Agrandir Wide Bold" panose="00000805000000000000"/>
                  <a:cs typeface="Agrandir Wide Bold" panose="00000805000000000000"/>
                  <a:sym typeface="Agrandir Wide Bold" panose="00000805000000000000"/>
                </a:rPr>
                <a:t>AI for Digital Inclusion</a:t>
              </a:r>
              <a:endParaRPr lang="en-US" sz="9600" b="1">
                <a:solidFill>
                  <a:srgbClr val="130F0F"/>
                </a:solidFill>
                <a:latin typeface="Agrandir Wide Bold" panose="00000805000000000000"/>
                <a:ea typeface="Agrandir Wide Bold" panose="00000805000000000000"/>
                <a:cs typeface="Agrandir Wide Bold" panose="00000805000000000000"/>
                <a:sym typeface="Agrandir Wide Bold" panose="00000805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52137"/>
              <a:ext cx="11922742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Empowering Women Through Personalized Learning</a:t>
              </a:r>
              <a:endParaRPr lang="en-US" sz="33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53812" y="8070942"/>
            <a:ext cx="8190188" cy="1211171"/>
            <a:chOff x="0" y="0"/>
            <a:chExt cx="10920250" cy="161489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0920250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</a:pPr>
              <a:r>
                <a:rPr lang="en-US" sz="25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Anngladys Gichuhi</a:t>
              </a:r>
              <a:endParaRPr lang="en-US" sz="2500" b="1">
                <a:solidFill>
                  <a:srgbClr val="130F0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8969"/>
              <a:ext cx="10920250" cy="41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r>
                <a:rPr lang="en-US" sz="20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PLP - AI for Software Engineering</a:t>
              </a:r>
              <a:endParaRPr lang="en-US" sz="20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38256"/>
              <a:ext cx="10920250" cy="41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r>
                <a:rPr lang="en-US" sz="20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Group 27</a:t>
              </a:r>
              <a:endParaRPr lang="en-US" sz="20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077299">
            <a:off x="3943512" y="4116240"/>
            <a:ext cx="1236933" cy="5622169"/>
            <a:chOff x="0" y="0"/>
            <a:chExt cx="583940" cy="2654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940" cy="2654153"/>
            </a:xfrm>
            <a:custGeom>
              <a:avLst/>
              <a:gdLst/>
              <a:ahLst/>
              <a:cxnLst/>
              <a:rect l="l" t="t" r="r" b="b"/>
              <a:pathLst>
                <a:path w="583940" h="2654153">
                  <a:moveTo>
                    <a:pt x="0" y="0"/>
                  </a:moveTo>
                  <a:lnTo>
                    <a:pt x="583940" y="0"/>
                  </a:lnTo>
                  <a:lnTo>
                    <a:pt x="583940" y="2654153"/>
                  </a:lnTo>
                  <a:lnTo>
                    <a:pt x="0" y="2654153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41993" y="884199"/>
            <a:ext cx="5384767" cy="53847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"/>
              <a:stretch>
                <a:fillRect l="-24906" r="-2490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3697209" y="5613939"/>
            <a:ext cx="1236933" cy="5622169"/>
            <a:chOff x="0" y="0"/>
            <a:chExt cx="583940" cy="2654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3940" cy="2654153"/>
            </a:xfrm>
            <a:custGeom>
              <a:avLst/>
              <a:gdLst/>
              <a:ahLst/>
              <a:cxnLst/>
              <a:rect l="l" t="t" r="r" b="b"/>
              <a:pathLst>
                <a:path w="583940" h="2654153">
                  <a:moveTo>
                    <a:pt x="0" y="0"/>
                  </a:moveTo>
                  <a:lnTo>
                    <a:pt x="583940" y="0"/>
                  </a:lnTo>
                  <a:lnTo>
                    <a:pt x="583940" y="2654153"/>
                  </a:lnTo>
                  <a:lnTo>
                    <a:pt x="0" y="2654153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8700039" y="1587748"/>
            <a:ext cx="8407448" cy="7184528"/>
            <a:chOff x="0" y="0"/>
            <a:chExt cx="11209931" cy="9579371"/>
          </a:xfrm>
        </p:grpSpPr>
        <p:sp>
          <p:nvSpPr>
            <p:cNvPr id="9" name="TextBox 9"/>
            <p:cNvSpPr txBox="1"/>
            <p:nvPr/>
          </p:nvSpPr>
          <p:spPr>
            <a:xfrm>
              <a:off x="0" y="1096925"/>
              <a:ext cx="11209931" cy="242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80"/>
                </a:lnSpc>
              </a:pPr>
              <a:r>
                <a:rPr lang="en-US" sz="56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The Digital Gender Divide: A Critical Challenge</a:t>
              </a:r>
              <a:endParaRPr lang="en-US" sz="56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508636"/>
              <a:ext cx="11209931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The lack of essential skills, access to technology, and adequate training programs severely hampers women's participation in the digital economy, creating a </a:t>
              </a:r>
              <a:r>
                <a:rPr lang="en-US" sz="24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cycle of exclusion</a:t>
              </a: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 that needs urgent addressing.</a:t>
              </a:r>
              <a:endParaRPr lang="en-US" sz="24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89271"/>
              <a:ext cx="11209931" cy="3026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Women face significant barriers in accessing technology and training opportunities, limiting their potential and growth in the digital landscape.</a:t>
              </a:r>
              <a:endParaRPr lang="en-US" sz="35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209931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Bridging the gap</a:t>
              </a:r>
              <a:endParaRPr lang="en-US" sz="3500" b="1">
                <a:solidFill>
                  <a:srgbClr val="130F0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-448032" y="8296468"/>
            <a:ext cx="3307643" cy="2309336"/>
          </a:xfrm>
          <a:custGeom>
            <a:avLst/>
            <a:gdLst/>
            <a:ahLst/>
            <a:cxnLst/>
            <a:rect l="l" t="t" r="r" b="b"/>
            <a:pathLst>
              <a:path w="3307643" h="2309336">
                <a:moveTo>
                  <a:pt x="0" y="0"/>
                </a:moveTo>
                <a:lnTo>
                  <a:pt x="3307643" y="0"/>
                </a:lnTo>
                <a:lnTo>
                  <a:pt x="3307643" y="2309337"/>
                </a:lnTo>
                <a:lnTo>
                  <a:pt x="0" y="2309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66019" y="4808567"/>
            <a:ext cx="2121483" cy="1932478"/>
          </a:xfrm>
          <a:custGeom>
            <a:avLst/>
            <a:gdLst/>
            <a:ahLst/>
            <a:cxnLst/>
            <a:rect l="l" t="t" r="r" b="b"/>
            <a:pathLst>
              <a:path w="2121483" h="1932478">
                <a:moveTo>
                  <a:pt x="0" y="0"/>
                </a:moveTo>
                <a:lnTo>
                  <a:pt x="2121483" y="0"/>
                </a:lnTo>
                <a:lnTo>
                  <a:pt x="2121483" y="1932478"/>
                </a:lnTo>
                <a:lnTo>
                  <a:pt x="0" y="193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754166" y="1371913"/>
            <a:ext cx="5727688" cy="4925812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1"/>
              <a:stretch>
                <a:fillRect l="-26981" r="-2698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227749" y="6701048"/>
            <a:ext cx="4780522" cy="2390261"/>
          </a:xfrm>
          <a:custGeom>
            <a:avLst/>
            <a:gdLst/>
            <a:ahLst/>
            <a:cxnLst/>
            <a:rect l="l" t="t" r="r" b="b"/>
            <a:pathLst>
              <a:path w="4780522" h="2390261">
                <a:moveTo>
                  <a:pt x="0" y="0"/>
                </a:moveTo>
                <a:lnTo>
                  <a:pt x="4780522" y="0"/>
                </a:lnTo>
                <a:lnTo>
                  <a:pt x="4780522" y="2390260"/>
                </a:lnTo>
                <a:lnTo>
                  <a:pt x="0" y="2390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0908" y="1028700"/>
            <a:ext cx="2312294" cy="2312294"/>
          </a:xfrm>
          <a:custGeom>
            <a:avLst/>
            <a:gdLst/>
            <a:ahLst/>
            <a:cxnLst/>
            <a:rect l="l" t="t" r="r" b="b"/>
            <a:pathLst>
              <a:path w="2312294" h="2312294">
                <a:moveTo>
                  <a:pt x="0" y="0"/>
                </a:moveTo>
                <a:lnTo>
                  <a:pt x="2312295" y="0"/>
                </a:lnTo>
                <a:lnTo>
                  <a:pt x="2312295" y="2312294"/>
                </a:lnTo>
                <a:lnTo>
                  <a:pt x="0" y="231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7603" y="3130608"/>
            <a:ext cx="3307643" cy="2309336"/>
          </a:xfrm>
          <a:custGeom>
            <a:avLst/>
            <a:gdLst/>
            <a:ahLst/>
            <a:cxnLst/>
            <a:rect l="l" t="t" r="r" b="b"/>
            <a:pathLst>
              <a:path w="3307643" h="2309336">
                <a:moveTo>
                  <a:pt x="0" y="0"/>
                </a:moveTo>
                <a:lnTo>
                  <a:pt x="3307643" y="0"/>
                </a:lnTo>
                <a:lnTo>
                  <a:pt x="3307643" y="2309337"/>
                </a:lnTo>
                <a:lnTo>
                  <a:pt x="0" y="2309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11588" y="7822379"/>
            <a:ext cx="2334025" cy="2871843"/>
          </a:xfrm>
          <a:custGeom>
            <a:avLst/>
            <a:gdLst/>
            <a:ahLst/>
            <a:cxnLst/>
            <a:rect l="l" t="t" r="r" b="b"/>
            <a:pathLst>
              <a:path w="2334025" h="2871843">
                <a:moveTo>
                  <a:pt x="0" y="0"/>
                </a:moveTo>
                <a:lnTo>
                  <a:pt x="2334025" y="0"/>
                </a:lnTo>
                <a:lnTo>
                  <a:pt x="2334025" y="2871842"/>
                </a:lnTo>
                <a:lnTo>
                  <a:pt x="0" y="2871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8879014" y="1112554"/>
            <a:ext cx="8180599" cy="8061893"/>
            <a:chOff x="0" y="0"/>
            <a:chExt cx="10907465" cy="10749191"/>
          </a:xfrm>
        </p:grpSpPr>
        <p:sp>
          <p:nvSpPr>
            <p:cNvPr id="9" name="TextBox 9"/>
            <p:cNvSpPr txBox="1"/>
            <p:nvPr/>
          </p:nvSpPr>
          <p:spPr>
            <a:xfrm>
              <a:off x="0" y="8678456"/>
              <a:ext cx="10562873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Our solution utilizes </a:t>
              </a:r>
              <a:r>
                <a:rPr lang="en-US" sz="24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machine learning (ML)</a:t>
              </a: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 and </a:t>
              </a:r>
              <a:r>
                <a:rPr lang="en-US" sz="24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natural language processing (NLP)</a:t>
              </a: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 to create tailored educational experiences that empower women to thrive in the digital age.</a:t>
              </a:r>
              <a:endParaRPr lang="en-US" sz="24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10907465" cy="5401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560"/>
                </a:lnSpc>
              </a:pPr>
              <a:r>
                <a:rPr lang="en-US" sz="96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AI-Powered Adaptive Learning</a:t>
              </a:r>
              <a:endParaRPr lang="en-US" sz="96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36765"/>
              <a:ext cx="10907465" cy="2264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Transforming education for women through technology and personalized experiences</a:t>
              </a:r>
              <a:endParaRPr lang="en-US" sz="35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353475">
            <a:off x="12829823" y="1614967"/>
            <a:ext cx="2580998" cy="2580998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sp>
        <p:nvSpPr>
          <p:cNvPr id="4" name="Freeform 4"/>
          <p:cNvSpPr/>
          <p:nvPr/>
        </p:nvSpPr>
        <p:spPr>
          <a:xfrm rot="7783107">
            <a:off x="1281303" y="2265475"/>
            <a:ext cx="4463560" cy="2231780"/>
          </a:xfrm>
          <a:custGeom>
            <a:avLst/>
            <a:gdLst/>
            <a:ahLst/>
            <a:cxnLst/>
            <a:rect l="l" t="t" r="r" b="b"/>
            <a:pathLst>
              <a:path w="4463560" h="2231780">
                <a:moveTo>
                  <a:pt x="0" y="0"/>
                </a:moveTo>
                <a:lnTo>
                  <a:pt x="4463560" y="0"/>
                </a:lnTo>
                <a:lnTo>
                  <a:pt x="4463560" y="2231780"/>
                </a:lnTo>
                <a:lnTo>
                  <a:pt x="0" y="22317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4014564" y="3856577"/>
            <a:ext cx="1471426" cy="147142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A342B"/>
            </a:solidFill>
          </p:spPr>
        </p:sp>
      </p:grpSp>
      <p:grpSp>
        <p:nvGrpSpPr>
          <p:cNvPr id="7" name="Group 7"/>
          <p:cNvGrpSpPr/>
          <p:nvPr/>
        </p:nvGrpSpPr>
        <p:grpSpPr>
          <a:xfrm rot="5665580">
            <a:off x="14562114" y="2673890"/>
            <a:ext cx="900759" cy="4094174"/>
            <a:chOff x="0" y="0"/>
            <a:chExt cx="583940" cy="2654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940" cy="2654153"/>
            </a:xfrm>
            <a:custGeom>
              <a:avLst/>
              <a:gdLst/>
              <a:ahLst/>
              <a:cxnLst/>
              <a:rect l="l" t="t" r="r" b="b"/>
              <a:pathLst>
                <a:path w="583940" h="2654153">
                  <a:moveTo>
                    <a:pt x="0" y="0"/>
                  </a:moveTo>
                  <a:lnTo>
                    <a:pt x="583940" y="0"/>
                  </a:lnTo>
                  <a:lnTo>
                    <a:pt x="583940" y="2654153"/>
                  </a:lnTo>
                  <a:lnTo>
                    <a:pt x="0" y="2654153"/>
                  </a:lnTo>
                  <a:close/>
                </a:path>
              </a:pathLst>
            </a:custGeom>
            <a:solidFill>
              <a:srgbClr val="7CD1C4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4480560" y="951622"/>
            <a:ext cx="9326880" cy="4663440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3"/>
              <a:stretch>
                <a:fillRect t="-16625" b="-1662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774091" y="6027884"/>
            <a:ext cx="14739818" cy="2928789"/>
            <a:chOff x="0" y="0"/>
            <a:chExt cx="19653090" cy="39050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402219"/>
              <a:ext cx="19653090" cy="150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</a:pPr>
              <a:r>
                <a:rPr lang="en-US" sz="35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Understanding learner data and leveraging machine learning for personalized outcomes.</a:t>
              </a:r>
              <a:endParaRPr lang="en-US" sz="35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0"/>
              <a:ext cx="19653090" cy="1845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60"/>
                </a:lnSpc>
              </a:pPr>
              <a:r>
                <a:rPr lang="en-US" sz="96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How Our Solution Works</a:t>
              </a:r>
              <a:endParaRPr lang="en-US" sz="96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246156" y="951622"/>
            <a:ext cx="2121483" cy="1932478"/>
          </a:xfrm>
          <a:custGeom>
            <a:avLst/>
            <a:gdLst/>
            <a:ahLst/>
            <a:cxnLst/>
            <a:rect l="l" t="t" r="r" b="b"/>
            <a:pathLst>
              <a:path w="2121483" h="1932478">
                <a:moveTo>
                  <a:pt x="0" y="0"/>
                </a:moveTo>
                <a:lnTo>
                  <a:pt x="2121483" y="0"/>
                </a:lnTo>
                <a:lnTo>
                  <a:pt x="2121483" y="1932479"/>
                </a:lnTo>
                <a:lnTo>
                  <a:pt x="0" y="1932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06539" y="763193"/>
            <a:ext cx="3307643" cy="2309336"/>
          </a:xfrm>
          <a:custGeom>
            <a:avLst/>
            <a:gdLst/>
            <a:ahLst/>
            <a:cxnLst/>
            <a:rect l="l" t="t" r="r" b="b"/>
            <a:pathLst>
              <a:path w="3307643" h="2309336">
                <a:moveTo>
                  <a:pt x="0" y="0"/>
                </a:moveTo>
                <a:lnTo>
                  <a:pt x="3307643" y="0"/>
                </a:lnTo>
                <a:lnTo>
                  <a:pt x="3307643" y="2309337"/>
                </a:lnTo>
                <a:lnTo>
                  <a:pt x="0" y="2309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697328" y="479617"/>
            <a:ext cx="2358724" cy="235872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347654" y="1658979"/>
            <a:ext cx="5627714" cy="562771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812800" y="624840"/>
                  </a:lnTo>
                  <a:lnTo>
                    <a:pt x="812800" y="0"/>
                  </a:lnTo>
                  <a:close/>
                </a:path>
              </a:pathLst>
            </a:custGeom>
            <a:blipFill>
              <a:blip r:embed="rId1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9816484">
            <a:off x="10668987" y="6614578"/>
            <a:ext cx="5192694" cy="2596347"/>
          </a:xfrm>
          <a:custGeom>
            <a:avLst/>
            <a:gdLst/>
            <a:ahLst/>
            <a:cxnLst/>
            <a:rect l="l" t="t" r="r" b="b"/>
            <a:pathLst>
              <a:path w="5192694" h="2596347">
                <a:moveTo>
                  <a:pt x="0" y="0"/>
                </a:moveTo>
                <a:lnTo>
                  <a:pt x="5192694" y="0"/>
                </a:lnTo>
                <a:lnTo>
                  <a:pt x="5192694" y="2596347"/>
                </a:lnTo>
                <a:lnTo>
                  <a:pt x="0" y="2596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46352" y="6763439"/>
            <a:ext cx="2334025" cy="2871843"/>
          </a:xfrm>
          <a:custGeom>
            <a:avLst/>
            <a:gdLst/>
            <a:ahLst/>
            <a:cxnLst/>
            <a:rect l="l" t="t" r="r" b="b"/>
            <a:pathLst>
              <a:path w="2334025" h="2871843">
                <a:moveTo>
                  <a:pt x="0" y="0"/>
                </a:moveTo>
                <a:lnTo>
                  <a:pt x="2334026" y="0"/>
                </a:lnTo>
                <a:lnTo>
                  <a:pt x="2334026" y="2871843"/>
                </a:lnTo>
                <a:lnTo>
                  <a:pt x="0" y="2871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88407" y="269531"/>
            <a:ext cx="2676928" cy="2029598"/>
          </a:xfrm>
          <a:custGeom>
            <a:avLst/>
            <a:gdLst/>
            <a:ahLst/>
            <a:cxnLst/>
            <a:rect l="l" t="t" r="r" b="b"/>
            <a:pathLst>
              <a:path w="2676928" h="2029598">
                <a:moveTo>
                  <a:pt x="0" y="0"/>
                </a:moveTo>
                <a:lnTo>
                  <a:pt x="2676927" y="0"/>
                </a:lnTo>
                <a:lnTo>
                  <a:pt x="2676927" y="2029598"/>
                </a:lnTo>
                <a:lnTo>
                  <a:pt x="0" y="2029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868614" y="1958850"/>
            <a:ext cx="7000023" cy="6369300"/>
            <a:chOff x="0" y="0"/>
            <a:chExt cx="9333364" cy="849240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421666"/>
              <a:ext cx="9038501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Our vision is to create </a:t>
              </a:r>
              <a:r>
                <a:rPr lang="en-US" sz="24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opportunities for women</a:t>
              </a: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 by leveraging AI for training, ensuring their inclusion in the digital landscape and contributing to </a:t>
              </a:r>
              <a:r>
                <a:rPr lang="en-US" sz="24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SDG 5</a:t>
              </a: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 goals.</a:t>
              </a:r>
              <a:endParaRPr lang="en-US" sz="24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200"/>
              <a:ext cx="9333364" cy="316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155"/>
                </a:lnSpc>
              </a:pPr>
              <a:r>
                <a:rPr lang="en-US" sz="8325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Empowerment and Inclusion</a:t>
              </a:r>
              <a:endParaRPr lang="en-US" sz="8325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579975"/>
              <a:ext cx="9333364" cy="2264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Transforming lives through technology for sustainable development</a:t>
              </a:r>
              <a:endParaRPr lang="en-US" sz="35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34835"/>
            <a:ext cx="811530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5"/>
              </a:lnSpc>
              <a:spcBef>
                <a:spcPct val="0"/>
              </a:spcBef>
            </a:pPr>
            <a:r>
              <a:rPr lang="en-US" sz="6635">
                <a:solidFill>
                  <a:srgbClr val="F7F5F5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Ethical and Sustainable Practices</a:t>
            </a:r>
            <a:endParaRPr lang="en-US" sz="6635">
              <a:solidFill>
                <a:srgbClr val="F7F5F5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5609772"/>
            <a:ext cx="8115300" cy="2944131"/>
            <a:chOff x="0" y="0"/>
            <a:chExt cx="10820400" cy="3925507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820400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>
                  <a:solidFill>
                    <a:srgbClr val="F7F5F5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Our commitment to responsible AI development</a:t>
              </a:r>
              <a:endParaRPr lang="en-US" sz="3500">
                <a:solidFill>
                  <a:srgbClr val="F7F5F5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23962"/>
              <a:ext cx="10820400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>
                  <a:solidFill>
                    <a:srgbClr val="F7F5F5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Mitigating bias in AI algorithms</a:t>
              </a:r>
              <a:endParaRPr lang="en-US" sz="2400">
                <a:solidFill>
                  <a:srgbClr val="F7F5F5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>
                  <a:solidFill>
                    <a:srgbClr val="F7F5F5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Ensuring accessibility for all users</a:t>
              </a:r>
              <a:endParaRPr lang="en-US" sz="2400">
                <a:solidFill>
                  <a:srgbClr val="F7F5F5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>
                  <a:solidFill>
                    <a:srgbClr val="F7F5F5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Promoting sustainability in technology usage</a:t>
              </a:r>
              <a:endParaRPr lang="en-US" sz="2400">
                <a:solidFill>
                  <a:srgbClr val="F7F5F5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>
                  <a:solidFill>
                    <a:srgbClr val="F7F5F5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Upholding fairness in educational outcomes</a:t>
              </a:r>
              <a:endParaRPr lang="en-US" sz="2400">
                <a:solidFill>
                  <a:srgbClr val="F7F5F5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2892405" y="1028700"/>
            <a:ext cx="2163460" cy="21634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0DD"/>
            </a:solidFill>
          </p:spPr>
        </p:sp>
      </p:grpSp>
      <p:sp>
        <p:nvSpPr>
          <p:cNvPr id="8" name="Freeform 8"/>
          <p:cNvSpPr/>
          <p:nvPr/>
        </p:nvSpPr>
        <p:spPr>
          <a:xfrm rot="9707213">
            <a:off x="11744485" y="6620840"/>
            <a:ext cx="7033456" cy="3516728"/>
          </a:xfrm>
          <a:custGeom>
            <a:avLst/>
            <a:gdLst/>
            <a:ahLst/>
            <a:cxnLst/>
            <a:rect l="l" t="t" r="r" b="b"/>
            <a:pathLst>
              <a:path w="7033456" h="3516728">
                <a:moveTo>
                  <a:pt x="0" y="0"/>
                </a:moveTo>
                <a:lnTo>
                  <a:pt x="7033456" y="0"/>
                </a:lnTo>
                <a:lnTo>
                  <a:pt x="7033456" y="3516728"/>
                </a:lnTo>
                <a:lnTo>
                  <a:pt x="0" y="35167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1121611">
            <a:off x="12763542" y="4148036"/>
            <a:ext cx="3197094" cy="3197094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CD1C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6084761">
            <a:off x="10383574" y="2816523"/>
            <a:ext cx="3903907" cy="3380784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A342B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028700" y="5128760"/>
            <a:ext cx="8115300" cy="0"/>
          </a:xfrm>
          <a:prstGeom prst="line">
            <a:avLst/>
          </a:prstGeom>
          <a:ln w="9525" cap="rnd">
            <a:solidFill>
              <a:srgbClr val="FFF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6238796" y="7081837"/>
            <a:ext cx="2334025" cy="2871843"/>
          </a:xfrm>
          <a:custGeom>
            <a:avLst/>
            <a:gdLst/>
            <a:ahLst/>
            <a:cxnLst/>
            <a:rect l="l" t="t" r="r" b="b"/>
            <a:pathLst>
              <a:path w="2334025" h="2871843">
                <a:moveTo>
                  <a:pt x="0" y="0"/>
                </a:moveTo>
                <a:lnTo>
                  <a:pt x="2334025" y="0"/>
                </a:lnTo>
                <a:lnTo>
                  <a:pt x="2334025" y="2871843"/>
                </a:lnTo>
                <a:lnTo>
                  <a:pt x="0" y="287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66517" y="2259071"/>
            <a:ext cx="2121483" cy="1932478"/>
          </a:xfrm>
          <a:custGeom>
            <a:avLst/>
            <a:gdLst/>
            <a:ahLst/>
            <a:cxnLst/>
            <a:rect l="l" t="t" r="r" b="b"/>
            <a:pathLst>
              <a:path w="2121483" h="1932478">
                <a:moveTo>
                  <a:pt x="0" y="0"/>
                </a:moveTo>
                <a:lnTo>
                  <a:pt x="2121483" y="0"/>
                </a:lnTo>
                <a:lnTo>
                  <a:pt x="2121483" y="1932478"/>
                </a:lnTo>
                <a:lnTo>
                  <a:pt x="0" y="1932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551215" y="-198906"/>
            <a:ext cx="3307643" cy="2309336"/>
          </a:xfrm>
          <a:custGeom>
            <a:avLst/>
            <a:gdLst/>
            <a:ahLst/>
            <a:cxnLst/>
            <a:rect l="l" t="t" r="r" b="b"/>
            <a:pathLst>
              <a:path w="3307643" h="2309336">
                <a:moveTo>
                  <a:pt x="0" y="0"/>
                </a:moveTo>
                <a:lnTo>
                  <a:pt x="3307643" y="0"/>
                </a:lnTo>
                <a:lnTo>
                  <a:pt x="3307643" y="2309336"/>
                </a:lnTo>
                <a:lnTo>
                  <a:pt x="0" y="2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077299">
            <a:off x="3943512" y="4116240"/>
            <a:ext cx="1236933" cy="5622169"/>
            <a:chOff x="0" y="0"/>
            <a:chExt cx="583940" cy="2654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940" cy="2654153"/>
            </a:xfrm>
            <a:custGeom>
              <a:avLst/>
              <a:gdLst/>
              <a:ahLst/>
              <a:cxnLst/>
              <a:rect l="l" t="t" r="r" b="b"/>
              <a:pathLst>
                <a:path w="583940" h="2654153">
                  <a:moveTo>
                    <a:pt x="0" y="0"/>
                  </a:moveTo>
                  <a:lnTo>
                    <a:pt x="583940" y="0"/>
                  </a:lnTo>
                  <a:lnTo>
                    <a:pt x="583940" y="2654153"/>
                  </a:lnTo>
                  <a:lnTo>
                    <a:pt x="0" y="2654153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41993" y="884199"/>
            <a:ext cx="5384767" cy="53847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"/>
              <a:stretch>
                <a:fillRect l="-24906" r="-2490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3697209" y="5613939"/>
            <a:ext cx="1236933" cy="5622169"/>
            <a:chOff x="0" y="0"/>
            <a:chExt cx="583940" cy="2654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3940" cy="2654153"/>
            </a:xfrm>
            <a:custGeom>
              <a:avLst/>
              <a:gdLst/>
              <a:ahLst/>
              <a:cxnLst/>
              <a:rect l="l" t="t" r="r" b="b"/>
              <a:pathLst>
                <a:path w="583940" h="2654153">
                  <a:moveTo>
                    <a:pt x="0" y="0"/>
                  </a:moveTo>
                  <a:lnTo>
                    <a:pt x="583940" y="0"/>
                  </a:lnTo>
                  <a:lnTo>
                    <a:pt x="583940" y="2654153"/>
                  </a:lnTo>
                  <a:lnTo>
                    <a:pt x="0" y="2654153"/>
                  </a:lnTo>
                  <a:close/>
                </a:path>
              </a:pathLst>
            </a:custGeom>
            <a:solidFill>
              <a:srgbClr val="FD6155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8700039" y="2354511"/>
            <a:ext cx="8407448" cy="5651003"/>
            <a:chOff x="0" y="0"/>
            <a:chExt cx="11209931" cy="7534671"/>
          </a:xfrm>
        </p:grpSpPr>
        <p:sp>
          <p:nvSpPr>
            <p:cNvPr id="9" name="TextBox 9"/>
            <p:cNvSpPr txBox="1"/>
            <p:nvPr/>
          </p:nvSpPr>
          <p:spPr>
            <a:xfrm>
              <a:off x="0" y="1096925"/>
              <a:ext cx="11209931" cy="242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80"/>
                </a:lnSpc>
              </a:pPr>
              <a:r>
                <a:rPr lang="en-US" sz="56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Together We Can Bridge the Gender Divide</a:t>
              </a:r>
              <a:endParaRPr lang="en-US" sz="56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984636"/>
              <a:ext cx="11209931" cy="155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We are seeking partnerships to enhance our impact. Contact us to collaborate and help empower women through technology and personalized learning solutions.</a:t>
              </a:r>
              <a:endParaRPr lang="en-US" sz="24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89271"/>
              <a:ext cx="11209931" cy="150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>
                  <a:solidFill>
                    <a:srgbClr val="130F0F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Partnering for a future of inclusive digital empowerment for women</a:t>
              </a:r>
              <a:endParaRPr lang="en-US" sz="3500">
                <a:solidFill>
                  <a:srgbClr val="130F0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209931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130F0F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Join Us in Making Change</a:t>
              </a:r>
              <a:endParaRPr lang="en-US" sz="3500" b="1">
                <a:solidFill>
                  <a:srgbClr val="130F0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-448032" y="8296468"/>
            <a:ext cx="3307643" cy="2309336"/>
          </a:xfrm>
          <a:custGeom>
            <a:avLst/>
            <a:gdLst/>
            <a:ahLst/>
            <a:cxnLst/>
            <a:rect l="l" t="t" r="r" b="b"/>
            <a:pathLst>
              <a:path w="3307643" h="2309336">
                <a:moveTo>
                  <a:pt x="0" y="0"/>
                </a:moveTo>
                <a:lnTo>
                  <a:pt x="3307643" y="0"/>
                </a:lnTo>
                <a:lnTo>
                  <a:pt x="3307643" y="2309337"/>
                </a:lnTo>
                <a:lnTo>
                  <a:pt x="0" y="2309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66019" y="4808567"/>
            <a:ext cx="2121483" cy="1932478"/>
          </a:xfrm>
          <a:custGeom>
            <a:avLst/>
            <a:gdLst/>
            <a:ahLst/>
            <a:cxnLst/>
            <a:rect l="l" t="t" r="r" b="b"/>
            <a:pathLst>
              <a:path w="2121483" h="1932478">
                <a:moveTo>
                  <a:pt x="0" y="0"/>
                </a:moveTo>
                <a:lnTo>
                  <a:pt x="2121483" y="0"/>
                </a:lnTo>
                <a:lnTo>
                  <a:pt x="2121483" y="1932478"/>
                </a:lnTo>
                <a:lnTo>
                  <a:pt x="0" y="193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</Words>
  <Application>WPS Presentation</Application>
  <PresentationFormat>On-screen Show (4:3)</PresentationFormat>
  <Paragraphs>51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Agrandir Wide Bold</vt:lpstr>
      <vt:lpstr>Aileron</vt:lpstr>
      <vt:lpstr>Aileron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Digital Inclusion - PLP AI Group 27 </dc:title>
  <dc:creator/>
  <dc:description>Presentation - AI for Digital Inclusion</dc:description>
  <cp:lastModifiedBy>Anngladys Gichuhi</cp:lastModifiedBy>
  <cp:revision>2</cp:revision>
  <dcterms:created xsi:type="dcterms:W3CDTF">2006-08-16T00:00:00Z</dcterms:created>
  <dcterms:modified xsi:type="dcterms:W3CDTF">2025-06-07T22:10:03Z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011B878DB834499ABD66D101097F3936_13</vt:lpwstr>
  </property>
  <property fmtid="{D5CDD505-2E9C-101B-9397-08002B2CF9AE}" pid="3" name="KSOProductBuildVer">
    <vt:lpwstr>1033-12.2.0.21179</vt:lpwstr>
  </property>
</Properties>
</file>